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859" r:id="rId2"/>
    <p:sldId id="1238" r:id="rId3"/>
    <p:sldId id="1239" r:id="rId4"/>
    <p:sldId id="1242" r:id="rId5"/>
    <p:sldId id="1243" r:id="rId6"/>
    <p:sldId id="1246" r:id="rId7"/>
    <p:sldId id="1240" r:id="rId8"/>
    <p:sldId id="1247" r:id="rId9"/>
    <p:sldId id="1249" r:id="rId10"/>
    <p:sldId id="1254" r:id="rId11"/>
    <p:sldId id="1250" r:id="rId12"/>
    <p:sldId id="1256" r:id="rId13"/>
    <p:sldId id="1253" r:id="rId14"/>
    <p:sldId id="1260" r:id="rId15"/>
    <p:sldId id="1263" r:id="rId16"/>
    <p:sldId id="1264" r:id="rId17"/>
    <p:sldId id="1265" r:id="rId18"/>
    <p:sldId id="1268" r:id="rId19"/>
    <p:sldId id="1266" r:id="rId20"/>
    <p:sldId id="1269" r:id="rId21"/>
    <p:sldId id="1267" r:id="rId22"/>
    <p:sldId id="1255" r:id="rId23"/>
    <p:sldId id="1270" r:id="rId24"/>
    <p:sldId id="1271" r:id="rId25"/>
    <p:sldId id="1272" r:id="rId26"/>
    <p:sldId id="1273" r:id="rId27"/>
    <p:sldId id="1279" r:id="rId28"/>
    <p:sldId id="1278" r:id="rId29"/>
    <p:sldId id="1277" r:id="rId30"/>
    <p:sldId id="1251" r:id="rId31"/>
    <p:sldId id="1281" r:id="rId32"/>
    <p:sldId id="1275" r:id="rId33"/>
    <p:sldId id="1276" r:id="rId34"/>
    <p:sldId id="1259" r:id="rId3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机械能守恒定律</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6</a:t>
            </a:r>
            <a:r>
              <a:rPr lang="en-US" altLang="zh-CN" sz="50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0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功能</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关系和能量守恒定律</a:t>
            </a:r>
            <a:r>
              <a:rPr lang="zh-CN" altLang="en-US" sz="5000">
                <a:solidFill>
                  <a:srgbClr val="549E39"/>
                </a:solidFill>
                <a:latin typeface="+mn-lt"/>
                <a:ea typeface="微软雅黑" panose="020B0503020204020204" pitchFamily="34" charset="-122"/>
                <a:cs typeface="微软雅黑" panose="020B0503020204020204" pitchFamily="34" charset="-122"/>
              </a:rPr>
              <a:t>（</a:t>
            </a: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延伸课</a:t>
            </a:r>
            <a:r>
              <a:rPr lang="zh-CN" altLang="en-US" sz="5000">
                <a:solidFill>
                  <a:srgbClr val="549E39"/>
                </a:solidFill>
                <a:latin typeface="+mn-lt"/>
                <a:ea typeface="微软雅黑" panose="020B0503020204020204" pitchFamily="34" charset="-122"/>
                <a:cs typeface="微软雅黑" panose="020B0503020204020204" pitchFamily="34" charset="-122"/>
              </a:rPr>
              <a:t>）</a:t>
            </a:r>
            <a:endParaRPr lang="zh-CN" altLang="en-US" sz="5000" dirty="0">
              <a:solidFill>
                <a:srgbClr val="549E39"/>
              </a:solidFill>
              <a:latin typeface="+mn-lt"/>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41632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能量守恒定律的理解和应用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对能量守恒定律的理解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）转化：某种形式的能量减少，一定存在其他形式能量的增加，且减少量和增加量相等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）转移：某个物体的能量减少，一定存在其他物体能量的增加，且减少量和增加量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474;FounderCES"/>
          <p:cNvPicPr/>
          <p:nvPr/>
        </p:nvPicPr>
        <p:blipFill>
          <a:blip r:embed="rId2"/>
          <a:stretch>
            <a:fillRect/>
          </a:stretch>
        </p:blipFill>
        <p:spPr>
          <a:xfrm>
            <a:off x="478582" y="1735940"/>
            <a:ext cx="978777" cy="343491"/>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8201"/>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运用能量守恒定律解题的基本思路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07508" y="1844931"/>
            <a:ext cx="6775394" cy="3672301"/>
          </a:xfrm>
          <a:prstGeom prst="rect">
            <a:avLst/>
          </a:prstGeom>
        </p:spPr>
      </p:pic>
    </p:spTree>
    <p:extLst>
      <p:ext uri="{BB962C8B-B14F-4D97-AF65-F5344CB8AC3E}">
        <p14:creationId xmlns:p14="http://schemas.microsoft.com/office/powerpoint/2010/main" val="261072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96837"/>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图所示，倾角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的斜面固定在水平地面上，在斜面的顶端安装一定滑轮，将质量为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的物块和质量为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的钩码用轻绳连接并跨过定滑轮，钩码处于斜面顶端，物块与钩码均处于静止状态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若轻轻地再挂一个相同的钩码，物块将滑动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物块与斜面之间的动摩擦因数为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）物块静止在斜面上时受到的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96837"/>
              </a:xfrm>
              <a:blipFill>
                <a:blip r:embed="rId2"/>
                <a:stretch>
                  <a:fillRect l="-796" r="-849" b="-1333"/>
                </a:stretch>
              </a:blipFill>
            </p:spPr>
            <p:txBody>
              <a:bodyPr/>
              <a:lstStyle/>
              <a:p>
                <a:r>
                  <a:rPr lang="zh-CN" altLang="en-US">
                    <a:noFill/>
                  </a:rPr>
                  <a:t> </a:t>
                </a:r>
              </a:p>
            </p:txBody>
          </p:sp>
        </mc:Fallback>
      </mc:AlternateContent>
      <p:pic>
        <p:nvPicPr>
          <p:cNvPr id="3" name="24典例2.eps" descr="id:2147489495;FounderCES"/>
          <p:cNvPicPr/>
          <p:nvPr/>
        </p:nvPicPr>
        <p:blipFill>
          <a:blip r:embed="rId3"/>
          <a:stretch>
            <a:fillRect/>
          </a:stretch>
        </p:blipFill>
        <p:spPr>
          <a:xfrm>
            <a:off x="396773" y="908720"/>
            <a:ext cx="995045" cy="320040"/>
          </a:xfrm>
          <a:prstGeom prst="rect">
            <a:avLst/>
          </a:prstGeom>
        </p:spPr>
      </p:pic>
      <p:pic>
        <p:nvPicPr>
          <p:cNvPr id="4" name="fw481.jpg" descr="id:2147492860;FounderCES"/>
          <p:cNvPicPr/>
          <p:nvPr/>
        </p:nvPicPr>
        <p:blipFill>
          <a:blip r:embed="rId4"/>
          <a:stretch>
            <a:fillRect/>
          </a:stretch>
        </p:blipFill>
        <p:spPr>
          <a:xfrm>
            <a:off x="5231110" y="4005064"/>
            <a:ext cx="3141345" cy="1317625"/>
          </a:xfrm>
          <a:prstGeom prst="rect">
            <a:avLst/>
          </a:prstGeom>
        </p:spPr>
      </p:pic>
      <p:pic>
        <p:nvPicPr>
          <p:cNvPr id="5" name="24答案.eps" descr="id:2147492874;FounderCES"/>
          <p:cNvPicPr/>
          <p:nvPr/>
        </p:nvPicPr>
        <p:blipFill>
          <a:blip r:embed="rId5"/>
          <a:stretch>
            <a:fillRect/>
          </a:stretch>
        </p:blipFill>
        <p:spPr>
          <a:xfrm>
            <a:off x="478582" y="4077072"/>
            <a:ext cx="807793" cy="288032"/>
          </a:xfrm>
          <a:prstGeom prst="rect">
            <a:avLst/>
          </a:prstGeom>
        </p:spPr>
      </p:pic>
      <p:sp>
        <p:nvSpPr>
          <p:cNvPr id="7" name="矩形 6"/>
          <p:cNvSpPr/>
          <p:nvPr/>
        </p:nvSpPr>
        <p:spPr>
          <a:xfrm>
            <a:off x="1330605" y="4005064"/>
            <a:ext cx="3036409" cy="461665"/>
          </a:xfrm>
          <a:prstGeom prst="rect">
            <a:avLst/>
          </a:prstGeom>
        </p:spPr>
        <p:txBody>
          <a:bodyPr wrap="none">
            <a:spAutoFit/>
          </a:bodyPr>
          <a:lstStyle/>
          <a:p>
            <a:r>
              <a:rPr lang="en-US" altLang="zh-CN" sz="2400"/>
              <a:t>1N</a:t>
            </a:r>
            <a:r>
              <a:rPr lang="zh-CN" altLang="zh-CN" sz="2400">
                <a:cs typeface="Times New Roman" panose="02020603050405020304" pitchFamily="18" charset="0"/>
              </a:rPr>
              <a:t>，</a:t>
            </a:r>
            <a:r>
              <a:rPr lang="zh-CN" altLang="zh-CN" sz="2400">
                <a:ea typeface="楷体" panose="02010609060101010101" pitchFamily="49" charset="-122"/>
                <a:cs typeface="Times New Roman" panose="02020603050405020304" pitchFamily="18" charset="0"/>
              </a:rPr>
              <a:t>方向沿斜面向下</a:t>
            </a:r>
            <a:endParaRPr lang="zh-CN" altLang="en-US"/>
          </a:p>
        </p:txBody>
      </p:sp>
      <p:sp>
        <p:nvSpPr>
          <p:cNvPr id="8" name="内容占位符 1"/>
          <p:cNvSpPr txBox="1">
            <a:spLocks/>
          </p:cNvSpPr>
          <p:nvPr/>
        </p:nvSpPr>
        <p:spPr bwMode="auto">
          <a:xfrm>
            <a:off x="360854" y="443711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钩码静止时</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对于物块有</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静</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解得物块静止在斜面上时受到的摩擦力</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静</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方向沿斜面向下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89445;FounderCES"/>
          <p:cNvPicPr/>
          <p:nvPr/>
        </p:nvPicPr>
        <p:blipFill>
          <a:blip r:embed="rId6"/>
          <a:stretch>
            <a:fillRect/>
          </a:stretch>
        </p:blipFill>
        <p:spPr>
          <a:xfrm>
            <a:off x="478583" y="4648681"/>
            <a:ext cx="792088" cy="282256"/>
          </a:xfrm>
          <a:prstGeom prst="rect">
            <a:avLst/>
          </a:prstGeom>
        </p:spPr>
      </p:pic>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）钩码落地时的速度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fw481.jpg" descr="id:2147492860;FounderCES"/>
          <p:cNvPicPr/>
          <p:nvPr/>
        </p:nvPicPr>
        <p:blipFill>
          <a:blip r:embed="rId2"/>
          <a:stretch>
            <a:fillRect/>
          </a:stretch>
        </p:blipFill>
        <p:spPr>
          <a:xfrm>
            <a:off x="4583038" y="1916832"/>
            <a:ext cx="3141345" cy="1317625"/>
          </a:xfrm>
          <a:prstGeom prst="rect">
            <a:avLst/>
          </a:prstGeom>
        </p:spPr>
      </p:pic>
      <p:pic>
        <p:nvPicPr>
          <p:cNvPr id="7" name="24答案.eps" descr="id:2147492874;FounderCES"/>
          <p:cNvPicPr/>
          <p:nvPr/>
        </p:nvPicPr>
        <p:blipFill>
          <a:blip r:embed="rId3"/>
          <a:stretch>
            <a:fillRect/>
          </a:stretch>
        </p:blipFill>
        <p:spPr>
          <a:xfrm>
            <a:off x="478583" y="3646765"/>
            <a:ext cx="792088" cy="282432"/>
          </a:xfrm>
          <a:prstGeom prst="rect">
            <a:avLst/>
          </a:prstGeom>
        </p:spPr>
      </p:pic>
      <p:sp>
        <p:nvSpPr>
          <p:cNvPr id="9" name="矩形 8"/>
          <p:cNvSpPr/>
          <p:nvPr/>
        </p:nvSpPr>
        <p:spPr>
          <a:xfrm>
            <a:off x="1486694" y="3430741"/>
            <a:ext cx="800219"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1m/s</a:t>
            </a:r>
            <a:endParaRPr lang="zh-CN" altLang="zh-CN" sz="105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3951297"/>
                <a:ext cx="11485848" cy="19979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物块与钩码组成的系统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由能量守恒定律得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μMgh</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cos30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1m/s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3951297"/>
                <a:ext cx="11485848" cy="1997983"/>
              </a:xfrm>
              <a:prstGeom prst="rect">
                <a:avLst/>
              </a:prstGeom>
              <a:blipFill>
                <a:blip r:embed="rId4"/>
                <a:stretch>
                  <a:fillRect l="-796" r="-849" b="-335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24解析.eps" descr="id:2147489445;FounderCES"/>
          <p:cNvPicPr/>
          <p:nvPr/>
        </p:nvPicPr>
        <p:blipFill>
          <a:blip r:embed="rId5"/>
          <a:stretch>
            <a:fillRect/>
          </a:stretch>
        </p:blipFill>
        <p:spPr>
          <a:xfrm>
            <a:off x="478583" y="4144625"/>
            <a:ext cx="792088" cy="282256"/>
          </a:xfrm>
          <a:prstGeom prst="rect">
            <a:avLst/>
          </a:prstGeom>
        </p:spPr>
      </p:pic>
    </p:spTree>
    <p:extLst>
      <p:ext uri="{BB962C8B-B14F-4D97-AF65-F5344CB8AC3E}">
        <p14:creationId xmlns:p14="http://schemas.microsoft.com/office/powerpoint/2010/main" val="3333218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）物块上升的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最大高度</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w481.jpg" descr="id:2147492860;FounderCES"/>
          <p:cNvPicPr/>
          <p:nvPr/>
        </p:nvPicPr>
        <p:blipFill>
          <a:blip r:embed="rId2"/>
          <a:stretch>
            <a:fillRect/>
          </a:stretch>
        </p:blipFill>
        <p:spPr>
          <a:xfrm>
            <a:off x="4006974" y="1628800"/>
            <a:ext cx="3141345" cy="1317625"/>
          </a:xfrm>
          <a:prstGeom prst="rect">
            <a:avLst/>
          </a:prstGeom>
        </p:spPr>
      </p:pic>
      <p:pic>
        <p:nvPicPr>
          <p:cNvPr id="6" name="24答案.eps" descr="id:2147492874;FounderCES"/>
          <p:cNvPicPr/>
          <p:nvPr/>
        </p:nvPicPr>
        <p:blipFill>
          <a:blip r:embed="rId3"/>
          <a:stretch>
            <a:fillRect/>
          </a:stretch>
        </p:blipFill>
        <p:spPr>
          <a:xfrm>
            <a:off x="478583" y="1630541"/>
            <a:ext cx="720079" cy="256757"/>
          </a:xfrm>
          <a:prstGeom prst="rect">
            <a:avLst/>
          </a:prstGeom>
        </p:spPr>
      </p:pic>
      <p:sp>
        <p:nvSpPr>
          <p:cNvPr id="9" name="矩形 8"/>
          <p:cNvSpPr/>
          <p:nvPr/>
        </p:nvSpPr>
        <p:spPr>
          <a:xfrm>
            <a:off x="1270670" y="1414517"/>
            <a:ext cx="979755"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0.27m</a:t>
            </a:r>
            <a:endParaRPr lang="zh-CN" altLang="zh-CN" sz="105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3131334"/>
                <a:ext cx="11485848" cy="310597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钩</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码落地后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对物块由能量守恒定律得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Mgx</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μMgx</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cos30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0.04m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物块沿斜面上升的总距离</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0.54m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则物块上升的最大高度为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0.27m</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3131334"/>
                <a:ext cx="11485848" cy="3105978"/>
              </a:xfrm>
              <a:prstGeom prst="rect">
                <a:avLst/>
              </a:prstGeom>
              <a:blipFill>
                <a:blip r:embed="rId4"/>
                <a:stretch>
                  <a:fillRect l="-796" b="-157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24解析.eps" descr="id:2147489445;FounderCES"/>
          <p:cNvPicPr/>
          <p:nvPr/>
        </p:nvPicPr>
        <p:blipFill>
          <a:blip r:embed="rId5"/>
          <a:stretch>
            <a:fillRect/>
          </a:stretch>
        </p:blipFill>
        <p:spPr>
          <a:xfrm>
            <a:off x="478583" y="3342903"/>
            <a:ext cx="792088" cy="282256"/>
          </a:xfrm>
          <a:prstGeom prst="rect">
            <a:avLst/>
          </a:prstGeom>
        </p:spPr>
      </p:pic>
    </p:spTree>
    <p:extLst>
      <p:ext uri="{BB962C8B-B14F-4D97-AF65-F5344CB8AC3E}">
        <p14:creationId xmlns:p14="http://schemas.microsoft.com/office/powerpoint/2010/main" val="2345148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功能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关系在两种模型中的应用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传送带模型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若物体轻轻放在匀速运动的传送带上，物体一定和传送带之间产生相对滑动，物体一定受到沿传送带前进方向的摩擦力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若物体静止在传送带上，与传送带一起由静止开始加速，如果动摩擦因数较大，则物体随传送带一起加速；如果动摩擦因数较小，则物体将跟不上传送带的运动，相对传送带向后滑动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若物体与水平传送带一起匀速运动，则物体与传送带之间没有摩擦力；若传送带是倾斜的，则物体受到沿传送带向上的静摩擦力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要点3.eps" descr="id:2147492881;FounderCES"/>
          <p:cNvPicPr/>
          <p:nvPr/>
        </p:nvPicPr>
        <p:blipFill>
          <a:blip r:embed="rId2"/>
          <a:stretch>
            <a:fillRect/>
          </a:stretch>
        </p:blipFill>
        <p:spPr>
          <a:xfrm>
            <a:off x="478582" y="908720"/>
            <a:ext cx="864096" cy="303245"/>
          </a:xfrm>
          <a:prstGeom prst="rect">
            <a:avLst/>
          </a:prstGeom>
        </p:spPr>
      </p:pic>
    </p:spTree>
    <p:extLst>
      <p:ext uri="{BB962C8B-B14F-4D97-AF65-F5344CB8AC3E}">
        <p14:creationId xmlns:p14="http://schemas.microsoft.com/office/powerpoint/2010/main" val="2920001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08941"/>
            <a:ext cx="11485848" cy="4524315"/>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动力学分析：首先要正确分析物体的运动过程，做好受力分析，然后利用运动学公式，结合牛顿第二定律求物体及传送带在相应时间内的位移，找出物体和传送带之间的位移关系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能量分析：求传送带对物体所做的功、物体和传送带由于相对滑动而产生的热量、因放上物体而使电动机多消耗的电能等，常依据功能关系或能量守恒定律求解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传送带做的功为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为物体与传送带间的相对位移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5942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064925"/>
            <a:ext cx="11485848" cy="4524315"/>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动力学分析：首先要正确分析物体的运动过程，做好受力分析，然后利用运动学公式，结合牛顿第二定律求物体及传送带在相应时间内的位移，找出物体和传送带之间的位移关系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能量分析：求传送带对物体所做的功、物体和传送带由于相对滑动而产生的热量、因放上物体而使电动机多消耗的电能等，常依据功能关系或能量守恒定律求解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传送带做的功为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为物体与传送带间的相对位移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93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1988840"/>
            <a:ext cx="11485848" cy="2287708"/>
          </a:xfrm>
          <a:prstGeom prst="rect">
            <a:avLst/>
          </a:prstGeom>
        </p:spPr>
      </p:pic>
      <p:sp>
        <p:nvSpPr>
          <p:cNvPr id="2" name="内容占位符 1"/>
          <p:cNvSpPr>
            <a:spLocks noGrp="1"/>
          </p:cNvSpPr>
          <p:nvPr>
            <p:ph idx="1"/>
          </p:nvPr>
        </p:nvSpPr>
        <p:spPr>
          <a:xfrm>
            <a:off x="360854" y="2332331"/>
            <a:ext cx="11485848" cy="1754326"/>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板</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块问题中要注意区分三个位移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求摩擦力对滑块做功时用滑块对地的位移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求摩擦力对木板做功时用木板对地的位移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求摩擦生热时用二者的相对位移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2888;FounderCES"/>
          <p:cNvPicPr/>
          <p:nvPr/>
        </p:nvPicPr>
        <p:blipFill>
          <a:blip r:embed="rId3"/>
          <a:stretch>
            <a:fillRect/>
          </a:stretch>
        </p:blipFill>
        <p:spPr>
          <a:xfrm>
            <a:off x="478582" y="2564904"/>
            <a:ext cx="1268095" cy="248920"/>
          </a:xfrm>
          <a:prstGeom prst="rect">
            <a:avLst/>
          </a:prstGeom>
        </p:spPr>
      </p:pic>
    </p:spTree>
    <p:extLst>
      <p:ext uri="{BB962C8B-B14F-4D97-AF65-F5344CB8AC3E}">
        <p14:creationId xmlns:p14="http://schemas.microsoft.com/office/powerpoint/2010/main" val="3564774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）如图所示，甲、乙两倾斜传送带放置于水平地面上，两传送带倾角均为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，两传送带上表面均以恒定速率</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向上运动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的小物块（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）轻轻放在传送带底端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处，小物块在甲传送带上到达顶端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处时恰好达到传送带的速率</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，小物块在乙传送带上到达离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处竖直高度为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处时达到传送带的速率</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处的竖直高度为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，则在小物块从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两传送带对小物块做功相等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将小物块传送到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甲传送带消耗的电能比乙多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两传送带与小物块之间的动摩擦因数不同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将小物块传送到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甲传送带因摩擦而产生的热量比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2895;FounderCES"/>
          <p:cNvPicPr/>
          <p:nvPr/>
        </p:nvPicPr>
        <p:blipFill>
          <a:blip r:embed="rId2"/>
          <a:stretch>
            <a:fillRect/>
          </a:stretch>
        </p:blipFill>
        <p:spPr>
          <a:xfrm>
            <a:off x="478583" y="980728"/>
            <a:ext cx="1008112" cy="324807"/>
          </a:xfrm>
          <a:prstGeom prst="rect">
            <a:avLst/>
          </a:prstGeom>
        </p:spPr>
      </p:pic>
      <p:pic>
        <p:nvPicPr>
          <p:cNvPr id="2" name="图片 1"/>
          <p:cNvPicPr>
            <a:picLocks noChangeAspect="1"/>
          </p:cNvPicPr>
          <p:nvPr/>
        </p:nvPicPr>
        <p:blipFill>
          <a:blip r:embed="rId3"/>
          <a:stretch>
            <a:fillRect/>
          </a:stretch>
        </p:blipFill>
        <p:spPr>
          <a:xfrm>
            <a:off x="7679382" y="3645024"/>
            <a:ext cx="4123520" cy="1512168"/>
          </a:xfrm>
          <a:prstGeom prst="rect">
            <a:avLst/>
          </a:prstGeom>
        </p:spPr>
      </p:pic>
      <p:sp>
        <p:nvSpPr>
          <p:cNvPr id="7" name="矩形 6"/>
          <p:cNvSpPr/>
          <p:nvPr/>
        </p:nvSpPr>
        <p:spPr>
          <a:xfrm>
            <a:off x="8759502" y="2924944"/>
            <a:ext cx="835485"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ABC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92924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6856"/>
            <a:ext cx="11485848" cy="3416320"/>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功能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对功能关系的理解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）做功的过程就是能量转化的过程，不同形式的能量发生相互转化是通过做功来实现的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）功是能量转化的量度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不同的力做功，对应不同形式的能量转化，具有一一对应关系；做功的多少与能量转化的多少在数值上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388;FounderCES"/>
          <p:cNvPicPr/>
          <p:nvPr/>
        </p:nvPicPr>
        <p:blipFill>
          <a:blip r:embed="rId2"/>
          <a:stretch>
            <a:fillRect/>
          </a:stretch>
        </p:blipFill>
        <p:spPr>
          <a:xfrm>
            <a:off x="2494806" y="801833"/>
            <a:ext cx="6834483" cy="590618"/>
          </a:xfrm>
          <a:prstGeom prst="rect">
            <a:avLst/>
          </a:prstGeom>
        </p:spPr>
      </p:pic>
      <p:pic>
        <p:nvPicPr>
          <p:cNvPr id="4" name="知识点1.eps" descr="id:2147489395;FounderCES"/>
          <p:cNvPicPr/>
          <p:nvPr/>
        </p:nvPicPr>
        <p:blipFill>
          <a:blip r:embed="rId3"/>
          <a:stretch>
            <a:fillRect/>
          </a:stretch>
        </p:blipFill>
        <p:spPr>
          <a:xfrm>
            <a:off x="360854" y="1757428"/>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36712"/>
                <a:ext cx="11485848" cy="4001160"/>
              </a:xfrm>
            </p:spPr>
            <p:txBody>
              <a:bodyPr/>
              <a:lstStyle/>
              <a:p>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小物块从</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FF0000"/>
                    </a:solidFill>
                    <a:latin typeface="Times New Roman" panose="02020603050405020304" pitchFamily="18" charset="0"/>
                    <a:ea typeface="宋体" panose="02010600030101010101" pitchFamily="2" charset="-122"/>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根据功能关系可知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传送带对小物块做的功等于小物块机械能的增加量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因机械能增加量相同</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故两传送带对小物块做功相等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小物块在两传送带上的加速过程均做初速度为零的匀加速直线运动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加速度大小</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μg</a:t>
                </a:r>
                <a:r>
                  <a:rPr lang="en-US" altLang="zh-CN" b="1">
                    <a:solidFill>
                      <a:srgbClr val="FF0000"/>
                    </a:solidFill>
                    <a:latin typeface="Times New Roman" panose="02020603050405020304" pitchFamily="18" charset="0"/>
                    <a:ea typeface="宋体" panose="02010600030101010101" pitchFamily="2" charset="-122"/>
                  </a:rPr>
                  <a:t>cos</a:t>
                </a:r>
                <a:r>
                  <a:rPr lang="en-US" altLang="zh-CN" b="1" i="1">
                    <a:solidFill>
                      <a:srgbClr val="FF0000"/>
                    </a:solidFill>
                    <a:latin typeface="Times New Roman" panose="02020603050405020304" pitchFamily="18" charset="0"/>
                    <a:ea typeface="宋体" panose="02010600030101010101" pitchFamily="2" charset="-122"/>
                  </a:rPr>
                  <a:t>θ</a:t>
                </a:r>
                <a:r>
                  <a:rPr lang="en-US" altLang="zh-CN" b="1">
                    <a:solidFill>
                      <a:srgbClr val="FF0000"/>
                    </a:solidFill>
                    <a:latin typeface="Times New Roman" panose="02020603050405020304" pitchFamily="18" charset="0"/>
                    <a:ea typeface="宋体" panose="02010600030101010101" pitchFamily="2" charset="-122"/>
                  </a:rPr>
                  <a:t>-</a:t>
                </a:r>
                <a:r>
                  <a:rPr lang="en-US" altLang="zh-CN" b="1" i="1">
                    <a:solidFill>
                      <a:srgbClr val="FF0000"/>
                    </a:solidFill>
                    <a:latin typeface="Times New Roman" panose="02020603050405020304" pitchFamily="18" charset="0"/>
                    <a:ea typeface="宋体" panose="02010600030101010101" pitchFamily="2" charset="-122"/>
                  </a:rPr>
                  <a:t>g</a:t>
                </a:r>
                <a:r>
                  <a:rPr lang="en-US" altLang="zh-CN" b="1">
                    <a:solidFill>
                      <a:srgbClr val="FF0000"/>
                    </a:solidFill>
                    <a:latin typeface="Times New Roman" panose="02020603050405020304" pitchFamily="18" charset="0"/>
                    <a:ea typeface="宋体" panose="02010600030101010101" pitchFamily="2" charset="-122"/>
                  </a:rPr>
                  <a:t>sin</a:t>
                </a:r>
                <a:r>
                  <a:rPr lang="en-US" altLang="zh-CN" b="1" i="1">
                    <a:solidFill>
                      <a:srgbClr val="FF0000"/>
                    </a:solidFill>
                    <a:latin typeface="Times New Roman" panose="02020603050405020304" pitchFamily="18" charset="0"/>
                    <a:ea typeface="宋体" panose="02010600030101010101" pitchFamily="2" charset="-122"/>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在速度达到</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小物块在甲传送带上的位移</a:t>
                </a:r>
                <a:r>
                  <a:rPr lang="en-US" altLang="zh-CN" b="1" i="1">
                    <a:solidFill>
                      <a:srgbClr val="FF0000"/>
                    </a:solidFill>
                    <a:latin typeface="Times New Roman" panose="02020603050405020304" pitchFamily="18" charset="0"/>
                    <a:ea typeface="宋体" panose="02010600030101010101" pitchFamily="2" charset="-122"/>
                  </a:rPr>
                  <a:t>s</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较大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根据公式</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sSup>
                          <m:sSupPr>
                            <m:ctrlPr>
                              <a:rPr lang="zh-CN" altLang="zh-CN" b="1" i="1">
                                <a:solidFill>
                                  <a:srgbClr val="FF0000"/>
                                </a:solidFill>
                                <a:latin typeface="Cambria Math" panose="02040503050406030204" pitchFamily="18" charset="0"/>
                                <a:ea typeface="Cambria Math" panose="020405030504060302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𝒔</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可知小物块在甲传送带上时的加速度较小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FF0000"/>
                    </a:solidFill>
                    <a:latin typeface="Times New Roman" panose="02020603050405020304" pitchFamily="18" charset="0"/>
                    <a:ea typeface="宋体" panose="02010600030101010101" pitchFamily="2" charset="-122"/>
                  </a:rPr>
                  <a:t>a</a:t>
                </a:r>
                <a:r>
                  <a:rPr lang="zh-CN" altLang="zh-CN" b="1">
                    <a:solidFill>
                      <a:srgbClr val="FF0000"/>
                    </a:solidFill>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rPr>
                  <a:t>μg</a:t>
                </a:r>
                <a:r>
                  <a:rPr lang="en-US" altLang="zh-CN" b="1">
                    <a:solidFill>
                      <a:srgbClr val="FF0000"/>
                    </a:solidFill>
                    <a:latin typeface="Times New Roman" panose="02020603050405020304" pitchFamily="18" charset="0"/>
                    <a:ea typeface="宋体" panose="02010600030101010101" pitchFamily="2" charset="-122"/>
                  </a:rPr>
                  <a:t>cos</a:t>
                </a:r>
                <a:r>
                  <a:rPr lang="en-US" altLang="zh-CN" b="1" i="1">
                    <a:solidFill>
                      <a:srgbClr val="FF0000"/>
                    </a:solidFill>
                    <a:latin typeface="Times New Roman" panose="02020603050405020304" pitchFamily="18" charset="0"/>
                    <a:ea typeface="宋体" panose="02010600030101010101" pitchFamily="2" charset="-122"/>
                  </a:rPr>
                  <a:t>θ</a:t>
                </a:r>
                <a:r>
                  <a:rPr lang="en-US" altLang="zh-CN" b="1">
                    <a:solidFill>
                      <a:srgbClr val="FF0000"/>
                    </a:solidFill>
                    <a:latin typeface="Times New Roman" panose="02020603050405020304" pitchFamily="18" charset="0"/>
                    <a:ea typeface="宋体" panose="02010600030101010101" pitchFamily="2" charset="-122"/>
                  </a:rPr>
                  <a:t>-</a:t>
                </a:r>
                <a:r>
                  <a:rPr lang="en-US" altLang="zh-CN" b="1" i="1">
                    <a:solidFill>
                      <a:srgbClr val="FF0000"/>
                    </a:solidFill>
                    <a:latin typeface="Times New Roman" panose="02020603050405020304" pitchFamily="18" charset="0"/>
                    <a:ea typeface="宋体" panose="02010600030101010101" pitchFamily="2" charset="-122"/>
                  </a:rPr>
                  <a:t>g</a:t>
                </a:r>
                <a:r>
                  <a:rPr lang="en-US" altLang="zh-CN" b="1">
                    <a:solidFill>
                      <a:srgbClr val="FF0000"/>
                    </a:solidFill>
                    <a:latin typeface="Times New Roman" panose="02020603050405020304" pitchFamily="18" charset="0"/>
                    <a:ea typeface="宋体" panose="02010600030101010101" pitchFamily="2" charset="-122"/>
                  </a:rPr>
                  <a:t>sin</a:t>
                </a:r>
                <a:r>
                  <a:rPr lang="en-US" altLang="zh-CN" b="1" i="1">
                    <a:solidFill>
                      <a:srgbClr val="FF0000"/>
                    </a:solidFill>
                    <a:latin typeface="Times New Roman" panose="02020603050405020304" pitchFamily="18" charset="0"/>
                    <a:ea typeface="宋体" panose="02010600030101010101" pitchFamily="2" charset="-122"/>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FF0000"/>
                    </a:solidFill>
                    <a:latin typeface="Times New Roman" panose="02020603050405020304" pitchFamily="18" charset="0"/>
                    <a:ea typeface="宋体" panose="02010600030101010101" pitchFamily="2" charset="-122"/>
                  </a:rPr>
                  <a:t>μ</a:t>
                </a:r>
                <a:r>
                  <a:rPr lang="zh-CN" altLang="zh-CN" b="1">
                    <a:solidFill>
                      <a:srgbClr val="FF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FF0000"/>
                    </a:solidFill>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tan</a:t>
                </a:r>
                <a:r>
                  <a:rPr lang="en-US" altLang="zh-CN" b="1" i="1">
                    <a:solidFill>
                      <a:srgbClr val="FF0000"/>
                    </a:solidFill>
                    <a:latin typeface="Times New Roman" panose="02020603050405020304" pitchFamily="18" charset="0"/>
                    <a:ea typeface="宋体" panose="02010600030101010101" pitchFamily="2" charset="-122"/>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即小物块与甲传送带间的动摩擦因数较小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4001160"/>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4" name="图片 3"/>
          <p:cNvPicPr>
            <a:picLocks noChangeAspect="1"/>
          </p:cNvPicPr>
          <p:nvPr/>
        </p:nvPicPr>
        <p:blipFill>
          <a:blip r:embed="rId4"/>
          <a:stretch>
            <a:fillRect/>
          </a:stretch>
        </p:blipFill>
        <p:spPr>
          <a:xfrm>
            <a:off x="3934966" y="4941168"/>
            <a:ext cx="4123520" cy="1512168"/>
          </a:xfrm>
          <a:prstGeom prst="rect">
            <a:avLst/>
          </a:prstGeom>
        </p:spPr>
      </p:pic>
    </p:spTree>
    <p:extLst>
      <p:ext uri="{BB962C8B-B14F-4D97-AF65-F5344CB8AC3E}">
        <p14:creationId xmlns:p14="http://schemas.microsoft.com/office/powerpoint/2010/main" val="890184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640053"/>
              </a:xfrm>
            </p:spPr>
            <p:txBody>
              <a:bodyPr/>
              <a:lstStyle/>
              <a:p>
                <a:pPr algn="dist" hangingPunct="0">
                  <a:lnSpc>
                    <a:spcPct val="130000"/>
                  </a:lnSpc>
                  <a:spcAft>
                    <a:spcPts val="0"/>
                  </a:spcAft>
                  <a:tabLst>
                    <a:tab pos="5671185" algn="l"/>
                  </a:tabLst>
                </a:pP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在小物块从</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只有小物块相对传送带发生滑动时</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即只有在加速过程中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系统才发生</a:t>
                </a:r>
                <a:r>
                  <a:rPr lang="en-US" altLang="zh-CN" sz="2000"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摩擦生热</a:t>
                </a:r>
                <a:r>
                  <a:rPr lang="en-US" altLang="zh-CN" sz="2000" b="1">
                    <a:solidFill>
                      <a:srgbClr val="FF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根据公式</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fs</a:t>
                </a:r>
                <a:r>
                  <a:rPr lang="zh-CN" altLang="zh-CN" sz="2000"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相对</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计算系统产生的热量</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可选取做匀速运动的传送带为惯性参考系</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小物块在惯性参考系里做初速度大小为</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加速度大小为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μg</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末速度为零的匀减速直线运动</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可求出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相对</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可见</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相对</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等于小物块相对于地面速度从</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增大到</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过程中的位移</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即系统产生的热量等于小物块加速过程中摩擦力对小物块做的功</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对于甲传送带</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小物块在加速过程中摩擦力做正功</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小物块克服重力做功为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动能改变量为</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根据动能定理可求得</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同理可求出小物块在乙传送带上加速过程中摩擦力做的功为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30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显然</a:t>
                </a:r>
                <a:endParaRPr lang="en-US"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5671185" algn="l"/>
                  </a:tabLst>
                </a:pP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即将小物块传送到</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处甲传送带因摩擦而产生的热量比乙多</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在将小物块传送到</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处的过程中</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传送带消耗的电能等于系统增加的机械能和产生的内能</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两系统增加的机械能相等</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产生的内能</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000"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所以甲传送带消耗的电能比乙多</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640053"/>
              </a:xfrm>
              <a:blipFill>
                <a:blip r:embed="rId2"/>
                <a:stretch>
                  <a:fillRect l="-531" r="-584" b="-1444"/>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4150990" y="5301208"/>
            <a:ext cx="3456384" cy="1267517"/>
          </a:xfrm>
          <a:prstGeom prst="rect">
            <a:avLst/>
          </a:prstGeom>
        </p:spPr>
      </p:pic>
    </p:spTree>
    <p:extLst>
      <p:ext uri="{BB962C8B-B14F-4D97-AF65-F5344CB8AC3E}">
        <p14:creationId xmlns:p14="http://schemas.microsoft.com/office/powerpoint/2010/main" val="23780998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2938"/>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动能定理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应用的综合问题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应用动能定理求解多过程问题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如果物体的某个运动过程包含几个运动性质不同的小过程（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如加速、减速过程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），此时可以分段考虑，也可以对全过程考虑，但若能对整个过程利用动能定理列式，则能使问题简化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原则是尽量使做功的力减少，各个力做的功计算方便，或使初、末状态的动能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等于零</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92930;FounderCES"/>
          <p:cNvPicPr/>
          <p:nvPr/>
        </p:nvPicPr>
        <p:blipFill>
          <a:blip r:embed="rId2"/>
          <a:stretch>
            <a:fillRect/>
          </a:stretch>
        </p:blipFill>
        <p:spPr>
          <a:xfrm>
            <a:off x="2998862" y="836712"/>
            <a:ext cx="5681573" cy="576064"/>
          </a:xfrm>
          <a:prstGeom prst="rect">
            <a:avLst/>
          </a:prstGeom>
        </p:spPr>
      </p:pic>
      <p:pic>
        <p:nvPicPr>
          <p:cNvPr id="4" name="情境1.eps" descr="id:2147492937;FounderCES"/>
          <p:cNvPicPr/>
          <p:nvPr/>
        </p:nvPicPr>
        <p:blipFill>
          <a:blip r:embed="rId3"/>
          <a:stretch>
            <a:fillRect/>
          </a:stretch>
        </p:blipFill>
        <p:spPr>
          <a:xfrm>
            <a:off x="406574" y="1916832"/>
            <a:ext cx="875418" cy="307464"/>
          </a:xfrm>
          <a:prstGeom prst="rect">
            <a:avLst/>
          </a:prstGeom>
        </p:spPr>
      </p:pic>
    </p:spTree>
    <p:extLst>
      <p:ext uri="{BB962C8B-B14F-4D97-AF65-F5344CB8AC3E}">
        <p14:creationId xmlns:p14="http://schemas.microsoft.com/office/powerpoint/2010/main" val="858046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）一般解题步骤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确定研究对象是哪个物体；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明确物体的运动由哪些过程构成，找到初、末状态；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分析每个过程物体的受力情况；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判断每个过程有哪些力做功；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分段或整体求出总功，运用动能定理列方程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48414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动能定理与图像结合的问题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）常与动能定理结合的图像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图像：图线与横轴围成的面积表示位移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图像：图线与横轴围成的面积表示速度的变化量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图像：图线与横轴围成的面积表示力所做的功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图像：图线的斜率表示合外力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图像：图线与横轴围成的面积表示功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361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）解决图像问题的基本步骤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观察题目给出的图像，弄清纵坐标、横坐标所对应的物理量；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根据物理规律推导出纵坐标与横坐标所对应的物理量间的函数关系式；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将推导出的函数关系式与数学上对应的标准函数关系式相对比，找出图线的斜率、截距、交点、图线与横轴所围成的面积所对应的物理意义，分析解答问题，或者利用函数图线上的特定值代入函数关系式求物理量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4810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的物体静止在光滑的水平面上，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时刻，物体受到一个变力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时，撤去力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，之后某时刻物体滑上倾角为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的固定粗糙斜面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已知物体从开始运动至到达斜面最高点的过程中的</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图像如图乙所示，不计空气阻力及物体通过水平面与斜面连接处的能量损失，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做的功及其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平均功率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2944;FounderCES"/>
          <p:cNvPicPr/>
          <p:nvPr/>
        </p:nvPicPr>
        <p:blipFill>
          <a:blip r:embed="rId2"/>
          <a:stretch>
            <a:fillRect/>
          </a:stretch>
        </p:blipFill>
        <p:spPr>
          <a:xfrm>
            <a:off x="478582" y="980728"/>
            <a:ext cx="847725" cy="273050"/>
          </a:xfrm>
          <a:prstGeom prst="rect">
            <a:avLst/>
          </a:prstGeom>
        </p:spPr>
      </p:pic>
      <p:pic>
        <p:nvPicPr>
          <p:cNvPr id="4" name="图片 3"/>
          <p:cNvPicPr>
            <a:picLocks noChangeAspect="1"/>
          </p:cNvPicPr>
          <p:nvPr/>
        </p:nvPicPr>
        <p:blipFill>
          <a:blip r:embed="rId3"/>
          <a:stretch>
            <a:fillRect/>
          </a:stretch>
        </p:blipFill>
        <p:spPr>
          <a:xfrm>
            <a:off x="3718942" y="4221088"/>
            <a:ext cx="5665384" cy="1728192"/>
          </a:xfrm>
          <a:prstGeom prst="rect">
            <a:avLst/>
          </a:prstGeom>
        </p:spPr>
      </p:pic>
      <p:pic>
        <p:nvPicPr>
          <p:cNvPr id="5" name="24答案.eps" descr="id:2147492972;FounderCES"/>
          <p:cNvPicPr/>
          <p:nvPr/>
        </p:nvPicPr>
        <p:blipFill>
          <a:blip r:embed="rId4"/>
          <a:stretch>
            <a:fillRect/>
          </a:stretch>
        </p:blipFill>
        <p:spPr>
          <a:xfrm>
            <a:off x="622598" y="4293096"/>
            <a:ext cx="808261" cy="288032"/>
          </a:xfrm>
          <a:prstGeom prst="rect">
            <a:avLst/>
          </a:prstGeom>
        </p:spPr>
      </p:pic>
      <p:sp>
        <p:nvSpPr>
          <p:cNvPr id="7" name="矩形 6"/>
          <p:cNvSpPr/>
          <p:nvPr/>
        </p:nvSpPr>
        <p:spPr>
          <a:xfrm>
            <a:off x="1486694" y="4158133"/>
            <a:ext cx="1955985" cy="461665"/>
          </a:xfrm>
          <a:prstGeom prst="rect">
            <a:avLst/>
          </a:prstGeom>
        </p:spPr>
        <p:txBody>
          <a:bodyPr wrap="none">
            <a:spAutoFit/>
          </a:bodyPr>
          <a:lstStyle/>
          <a:p>
            <a:r>
              <a:rPr lang="en-US" altLang="zh-CN" sz="2400"/>
              <a:t>200J</a:t>
            </a:r>
            <a:r>
              <a:rPr lang="zh-CN" altLang="zh-CN" sz="2400" i="1">
                <a:cs typeface="Times New Roman" panose="02020603050405020304" pitchFamily="18" charset="0"/>
              </a:rPr>
              <a:t>　</a:t>
            </a:r>
            <a:r>
              <a:rPr lang="zh-CN" altLang="zh-CN" sz="2400">
                <a:ea typeface="Times New Roman" panose="02020603050405020304" pitchFamily="18" charset="0"/>
              </a:rPr>
              <a:t> </a:t>
            </a:r>
            <a:r>
              <a:rPr lang="en-US" altLang="zh-CN" sz="2400"/>
              <a:t>200W</a:t>
            </a:r>
            <a:endParaRPr lang="zh-CN" altLang="en-US"/>
          </a:p>
        </p:txBody>
      </p:sp>
    </p:spTree>
    <p:extLst>
      <p:ext uri="{BB962C8B-B14F-4D97-AF65-F5344CB8AC3E}">
        <p14:creationId xmlns:p14="http://schemas.microsoft.com/office/powerpoint/2010/main" val="353814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06160"/>
                <a:ext cx="11485848" cy="1687513"/>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题图乙可知物体</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末的速度</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10m/s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根据动能定理得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200J</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变力</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的平均功率为</a:t>
                </a:r>
                <a14:m>
                  <m:oMath xmlns:m="http://schemas.openxmlformats.org/officeDocument/2006/math">
                    <m:bar>
                      <m:barPr>
                        <m:pos m:val="top"/>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𝑷</m:t>
                        </m:r>
                      </m:e>
                    </m:bar>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𝑾</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𝐅</m:t>
                            </m:r>
                          </m:sub>
                        </m:sSub>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200W</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06160"/>
                <a:ext cx="11485848" cy="1687513"/>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408321"/>
            <a:ext cx="792088" cy="282256"/>
          </a:xfrm>
          <a:prstGeom prst="rect">
            <a:avLst/>
          </a:prstGeom>
        </p:spPr>
      </p:pic>
      <p:pic>
        <p:nvPicPr>
          <p:cNvPr id="4" name="图片 3"/>
          <p:cNvPicPr>
            <a:picLocks noChangeAspect="1"/>
          </p:cNvPicPr>
          <p:nvPr/>
        </p:nvPicPr>
        <p:blipFill>
          <a:blip r:embed="rId4"/>
          <a:stretch>
            <a:fillRect/>
          </a:stretch>
        </p:blipFill>
        <p:spPr>
          <a:xfrm>
            <a:off x="3286894" y="3068960"/>
            <a:ext cx="5665384" cy="1728192"/>
          </a:xfrm>
          <a:prstGeom prst="rect">
            <a:avLst/>
          </a:prstGeom>
        </p:spPr>
      </p:pic>
    </p:spTree>
    <p:extLst>
      <p:ext uri="{BB962C8B-B14F-4D97-AF65-F5344CB8AC3E}">
        <p14:creationId xmlns:p14="http://schemas.microsoft.com/office/powerpoint/2010/main" val="1891212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）物体从斜面底端滑到最高点过程中克服摩擦力做的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58902" y="1556792"/>
            <a:ext cx="5665384" cy="1728192"/>
          </a:xfrm>
          <a:prstGeom prst="rect">
            <a:avLst/>
          </a:prstGeom>
        </p:spPr>
      </p:pic>
      <p:pic>
        <p:nvPicPr>
          <p:cNvPr id="4" name="24答案.eps" descr="id:2147492972;FounderCES"/>
          <p:cNvPicPr/>
          <p:nvPr/>
        </p:nvPicPr>
        <p:blipFill>
          <a:blip r:embed="rId3"/>
          <a:stretch>
            <a:fillRect/>
          </a:stretch>
        </p:blipFill>
        <p:spPr>
          <a:xfrm>
            <a:off x="696347" y="1527175"/>
            <a:ext cx="868498" cy="309498"/>
          </a:xfrm>
          <a:prstGeom prst="rect">
            <a:avLst/>
          </a:prstGeom>
        </p:spPr>
      </p:pic>
      <p:sp>
        <p:nvSpPr>
          <p:cNvPr id="6" name="矩形 5"/>
          <p:cNvSpPr/>
          <p:nvPr/>
        </p:nvSpPr>
        <p:spPr>
          <a:xfrm>
            <a:off x="1632451" y="1455167"/>
            <a:ext cx="646331" cy="461665"/>
          </a:xfrm>
          <a:prstGeom prst="rect">
            <a:avLst/>
          </a:prstGeom>
        </p:spPr>
        <p:txBody>
          <a:bodyPr wrap="none">
            <a:spAutoFit/>
          </a:bodyPr>
          <a:lstStyle/>
          <a:p>
            <a:r>
              <a:rPr lang="en-US" altLang="zh-CN" sz="2400"/>
              <a:t>80J</a:t>
            </a:r>
            <a:endParaRPr lang="zh-CN" altLang="en-US"/>
          </a:p>
        </p:txBody>
      </p:sp>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3247717"/>
                <a:ext cx="11485848" cy="334963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物体沿斜面上升的最大距离为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物体到达斜面底端时的速度</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10m/s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到达斜面最高点时的速度为零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根据动能定理得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mgx</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80J</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247717"/>
                <a:ext cx="11485848" cy="3349635"/>
              </a:xfrm>
              <a:prstGeom prst="rect">
                <a:avLst/>
              </a:prstGeom>
              <a:blipFill>
                <a:blip r:embed="rId4"/>
                <a:stretch>
                  <a:fillRect l="-796" b="-145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445;FounderCES"/>
          <p:cNvPicPr/>
          <p:nvPr/>
        </p:nvPicPr>
        <p:blipFill>
          <a:blip r:embed="rId5"/>
          <a:stretch>
            <a:fillRect/>
          </a:stretch>
        </p:blipFill>
        <p:spPr>
          <a:xfrm>
            <a:off x="478583" y="3549878"/>
            <a:ext cx="792088" cy="282256"/>
          </a:xfrm>
          <a:prstGeom prst="rect">
            <a:avLst/>
          </a:prstGeom>
        </p:spPr>
      </p:pic>
    </p:spTree>
    <p:extLst>
      <p:ext uri="{BB962C8B-B14F-4D97-AF65-F5344CB8AC3E}">
        <p14:creationId xmlns:p14="http://schemas.microsoft.com/office/powerpoint/2010/main" val="199171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）物体返回斜面底端时的速度大小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430910" y="1700808"/>
            <a:ext cx="5665384" cy="1728192"/>
          </a:xfrm>
          <a:prstGeom prst="rect">
            <a:avLst/>
          </a:prstGeom>
        </p:spPr>
      </p:pic>
      <p:pic>
        <p:nvPicPr>
          <p:cNvPr id="4" name="24答案.eps" descr="id:2147492972;FounderCES"/>
          <p:cNvPicPr/>
          <p:nvPr/>
        </p:nvPicPr>
        <p:blipFill>
          <a:blip r:embed="rId3"/>
          <a:stretch>
            <a:fillRect/>
          </a:stretch>
        </p:blipFill>
        <p:spPr>
          <a:xfrm>
            <a:off x="478582" y="3429001"/>
            <a:ext cx="808261" cy="288032"/>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342678" y="3212976"/>
                <a:ext cx="1186672" cy="704167"/>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2</a:t>
                </a:r>
                <a14:m>
                  <m:oMath xmlns:m="http://schemas.openxmlformats.org/officeDocument/2006/math">
                    <m:rad>
                      <m:radPr>
                        <m:degHide m:val="on"/>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latin typeface="Cambria Math" panose="02040503050406030204" pitchFamily="18" charset="0"/>
                            <a:cs typeface="Times New Roman" panose="02020603050405020304" pitchFamily="18" charset="0"/>
                          </a:rPr>
                          <m:t>𝟓</m:t>
                        </m:r>
                      </m:e>
                    </m:rad>
                  </m:oMath>
                </a14:m>
                <a:r>
                  <a:rPr lang="en-US" altLang="zh-CN" sz="2400">
                    <a:cs typeface="Times New Roman" panose="02020603050405020304" pitchFamily="18" charset="0"/>
                  </a:rPr>
                  <a:t>m/s</a:t>
                </a:r>
                <a:endParaRPr lang="zh-CN" altLang="zh-CN" sz="105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342678" y="3212976"/>
                <a:ext cx="1186672" cy="704167"/>
              </a:xfrm>
              <a:prstGeom prst="rect">
                <a:avLst/>
              </a:prstGeom>
              <a:blipFill>
                <a:blip r:embed="rId4"/>
                <a:stretch>
                  <a:fillRect l="-7692" r="-6667" b="-77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3821453"/>
                <a:ext cx="11485848" cy="205581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物体再次到达斜面底端时的速度为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在物体从斜面底端上升到斜面最高点再返回斜面底端的过程中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根据动能定理得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821453"/>
                <a:ext cx="11485848" cy="2055819"/>
              </a:xfrm>
              <a:prstGeom prst="rect">
                <a:avLst/>
              </a:prstGeom>
              <a:blipFill>
                <a:blip r:embed="rId5"/>
                <a:stretch>
                  <a:fillRect l="-796" r="-849" b="-267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445;FounderCES"/>
          <p:cNvPicPr/>
          <p:nvPr/>
        </p:nvPicPr>
        <p:blipFill>
          <a:blip r:embed="rId6"/>
          <a:stretch>
            <a:fillRect/>
          </a:stretch>
        </p:blipFill>
        <p:spPr>
          <a:xfrm>
            <a:off x="478583" y="4000609"/>
            <a:ext cx="792088" cy="282256"/>
          </a:xfrm>
          <a:prstGeom prst="rect">
            <a:avLst/>
          </a:prstGeom>
        </p:spPr>
      </p:pic>
    </p:spTree>
    <p:extLst>
      <p:ext uri="{BB962C8B-B14F-4D97-AF65-F5344CB8AC3E}">
        <p14:creationId xmlns:p14="http://schemas.microsoft.com/office/powerpoint/2010/main" val="2684704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几种常见的功能关系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271662156"/>
              </p:ext>
            </p:extLst>
          </p:nvPr>
        </p:nvGraphicFramePr>
        <p:xfrm>
          <a:off x="334567" y="1412776"/>
          <a:ext cx="11521281" cy="3840480"/>
        </p:xfrm>
        <a:graphic>
          <a:graphicData uri="http://schemas.openxmlformats.org/drawingml/2006/table">
            <a:tbl>
              <a:tblPr firstRow="1" firstCol="1" bandRow="1"/>
              <a:tblGrid>
                <a:gridCol w="1221256">
                  <a:extLst>
                    <a:ext uri="{9D8B030D-6E8A-4147-A177-3AD203B41FA5}">
                      <a16:colId xmlns:a16="http://schemas.microsoft.com/office/drawing/2014/main" val="3312851400"/>
                    </a:ext>
                  </a:extLst>
                </a:gridCol>
                <a:gridCol w="3967929">
                  <a:extLst>
                    <a:ext uri="{9D8B030D-6E8A-4147-A177-3AD203B41FA5}">
                      <a16:colId xmlns:a16="http://schemas.microsoft.com/office/drawing/2014/main" val="2981468993"/>
                    </a:ext>
                  </a:extLst>
                </a:gridCol>
                <a:gridCol w="3967929">
                  <a:extLst>
                    <a:ext uri="{9D8B030D-6E8A-4147-A177-3AD203B41FA5}">
                      <a16:colId xmlns:a16="http://schemas.microsoft.com/office/drawing/2014/main" val="2396756372"/>
                    </a:ext>
                  </a:extLst>
                </a:gridCol>
                <a:gridCol w="2364167">
                  <a:extLst>
                    <a:ext uri="{9D8B030D-6E8A-4147-A177-3AD203B41FA5}">
                      <a16:colId xmlns:a16="http://schemas.microsoft.com/office/drawing/2014/main" val="1769168972"/>
                    </a:ext>
                  </a:extLst>
                </a:gridCol>
              </a:tblGrid>
              <a:tr h="548640">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对应的能量变化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数量关系式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07156053"/>
                  </a:ext>
                </a:extLst>
              </a:tr>
              <a:tr h="548640">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正功</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重力势能减少</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74734811"/>
                  </a:ext>
                </a:extLst>
              </a:tr>
              <a:tr h="548640">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负功</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重力势能增加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143147733"/>
                  </a:ext>
                </a:extLst>
              </a:tr>
              <a:tr h="548640">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弹簧的弹力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正功</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弹性势能减少</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21122281"/>
                  </a:ext>
                </a:extLst>
              </a:tr>
              <a:tr h="548640">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负功</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弹性势能增加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915211976"/>
                  </a:ext>
                </a:extLst>
              </a:tr>
              <a:tr h="548640">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合力</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正功</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动能增加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81320701"/>
                  </a:ext>
                </a:extLst>
              </a:tr>
              <a:tr h="548640">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负功</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动能减少</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50273748"/>
                  </a:ext>
                </a:extLst>
              </a:tr>
            </a:tbl>
          </a:graphicData>
        </a:graphic>
      </p:graphicFrame>
    </p:spTree>
    <p:extLst>
      <p:ext uri="{BB962C8B-B14F-4D97-AF65-F5344CB8AC3E}">
        <p14:creationId xmlns:p14="http://schemas.microsoft.com/office/powerpoint/2010/main" val="13325902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1069284"/>
            <a:ext cx="11485848" cy="4879996"/>
          </a:xfrm>
          <a:prstGeom prst="rect">
            <a:avLst/>
          </a:prstGeom>
        </p:spPr>
      </p:pic>
      <p:sp>
        <p:nvSpPr>
          <p:cNvPr id="2" name="内容占位符 1"/>
          <p:cNvSpPr>
            <a:spLocks noGrp="1"/>
          </p:cNvSpPr>
          <p:nvPr>
            <p:ph idx="1"/>
          </p:nvPr>
        </p:nvSpPr>
        <p:spPr>
          <a:xfrm>
            <a:off x="360854" y="1124744"/>
            <a:ext cx="11485848" cy="4524315"/>
          </a:xfrm>
        </p:spPr>
        <p:txBody>
          <a:bodyPr/>
          <a:lstStyle/>
          <a:p>
            <a:pPr hangingPunct="0">
              <a:spcAft>
                <a:spcPts val="0"/>
              </a:spcAft>
              <a:tabLst>
                <a:tab pos="5671185" algn="l"/>
              </a:tabLs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运用动能定理解决多过程问题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有两种思路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分段应用动能定理求解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全过程应用动能定理求解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所求解的问题不涉及中间的速度时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全过程应用动能定理求解更简便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全过程列式时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涉及重力、弹簧弹力、大小恒定的阻力或摩擦力做功时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要注意它们的特点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重力、弹簧弹力做的功取决于物体的初、末位置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与路径无关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大小恒定的阻力做的功等于力与路程的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乘积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2979;FounderCES"/>
          <p:cNvPicPr/>
          <p:nvPr/>
        </p:nvPicPr>
        <p:blipFill>
          <a:blip r:embed="rId3"/>
          <a:stretch>
            <a:fillRect/>
          </a:stretch>
        </p:blipFill>
        <p:spPr>
          <a:xfrm>
            <a:off x="550590" y="1268760"/>
            <a:ext cx="1609273" cy="317139"/>
          </a:xfrm>
          <a:prstGeom prst="rect">
            <a:avLst/>
          </a:prstGeom>
        </p:spPr>
      </p:pic>
    </p:spTree>
    <p:extLst>
      <p:ext uri="{BB962C8B-B14F-4D97-AF65-F5344CB8AC3E}">
        <p14:creationId xmlns:p14="http://schemas.microsoft.com/office/powerpoint/2010/main" val="10018829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21025"/>
            <a:ext cx="11485848" cy="563231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机械能守恒定律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在曲线运动中的应用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）机械能守恒与平抛运动的综合问题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）机械能守恒与斜抛运动的综合问题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）机械能守恒与圆周运动的综合问题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）机械能守恒与曲线运动的综合问题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常见守恒类型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）单个物体在竖直光滑圆轨道上做圆周运动时，因只有重力做功，机械能守恒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）单个物体做平抛运动、斜抛运动时，因只有重力做功，也常用机械能守恒定律列式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2986;FounderCES"/>
          <p:cNvPicPr/>
          <p:nvPr/>
        </p:nvPicPr>
        <p:blipFill>
          <a:blip r:embed="rId2"/>
          <a:stretch>
            <a:fillRect/>
          </a:stretch>
        </p:blipFill>
        <p:spPr>
          <a:xfrm>
            <a:off x="406574" y="980728"/>
            <a:ext cx="946785" cy="332105"/>
          </a:xfrm>
          <a:prstGeom prst="rect">
            <a:avLst/>
          </a:prstGeom>
        </p:spPr>
      </p:pic>
    </p:spTree>
    <p:extLst>
      <p:ext uri="{BB962C8B-B14F-4D97-AF65-F5344CB8AC3E}">
        <p14:creationId xmlns:p14="http://schemas.microsoft.com/office/powerpoint/2010/main" val="12244763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416320"/>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解题方法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）明确研究物体，明确题目中涉及哪些曲线运动模型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）对物体进行受力分析和运动分析，明确各力的做功情况，判断机械能是否守恒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）根据机械能守恒定律，选用合适的守恒观点列方程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）根据题意综合求解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）对结果进行分析和讨论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678627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693675"/>
              </a:xfrm>
            </p:spPr>
            <p:txBody>
              <a:bodyPr/>
              <a:lstStyle/>
              <a:p>
                <a:pPr hangingPunct="0">
                  <a:lnSpc>
                    <a:spcPct val="130000"/>
                  </a:lnSpc>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如图所示，两个</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圆弧轨道固定在水平地面上，半径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相同，左侧轨道由金属凹槽制成，右侧轨道由金属圆管制成，均可视为光滑轨道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在两轨道右侧的正上方分别将金属小球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由静止释放，小球距离地面的高度分别用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表示，则下列说法正确的是（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则两小球都能沿轨道运动到最高点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由于机械能守恒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两小球沿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上升</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最大高度均为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适当调整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可使两小球从轨道最高点飞出后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均恰好落在轨道右端口处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若使小球沿轨道运动并且从最高点飞出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的最小高度为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的任何高度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693675"/>
              </a:xfrm>
              <a:blipFill>
                <a:blip r:embed="rId2"/>
                <a:stretch>
                  <a:fillRect l="-796" r="-849" b="-1178"/>
                </a:stretch>
              </a:blipFill>
            </p:spPr>
            <p:txBody>
              <a:bodyPr/>
              <a:lstStyle/>
              <a:p>
                <a:r>
                  <a:rPr lang="zh-CN" altLang="en-US">
                    <a:noFill/>
                  </a:rPr>
                  <a:t> </a:t>
                </a:r>
              </a:p>
            </p:txBody>
          </p:sp>
        </mc:Fallback>
      </mc:AlternateContent>
      <p:pic>
        <p:nvPicPr>
          <p:cNvPr id="3" name="24典例2.eps" descr="id:2147492993;FounderCES"/>
          <p:cNvPicPr/>
          <p:nvPr/>
        </p:nvPicPr>
        <p:blipFill>
          <a:blip r:embed="rId3"/>
          <a:stretch>
            <a:fillRect/>
          </a:stretch>
        </p:blipFill>
        <p:spPr>
          <a:xfrm>
            <a:off x="406574" y="1025577"/>
            <a:ext cx="1031875" cy="332105"/>
          </a:xfrm>
          <a:prstGeom prst="rect">
            <a:avLst/>
          </a:prstGeom>
        </p:spPr>
      </p:pic>
      <p:pic>
        <p:nvPicPr>
          <p:cNvPr id="4" name="sfs80.jpg" descr="id:2147493000;FounderCES"/>
          <p:cNvPicPr/>
          <p:nvPr/>
        </p:nvPicPr>
        <p:blipFill>
          <a:blip r:embed="rId4"/>
          <a:stretch>
            <a:fillRect/>
          </a:stretch>
        </p:blipFill>
        <p:spPr>
          <a:xfrm>
            <a:off x="8039422" y="2780928"/>
            <a:ext cx="3510854" cy="1728192"/>
          </a:xfrm>
          <a:prstGeom prst="rect">
            <a:avLst/>
          </a:prstGeom>
        </p:spPr>
      </p:pic>
      <p:sp>
        <p:nvSpPr>
          <p:cNvPr id="7" name="矩形 6"/>
          <p:cNvSpPr/>
          <p:nvPr/>
        </p:nvSpPr>
        <p:spPr>
          <a:xfrm>
            <a:off x="2422798" y="2420888"/>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70610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17217"/>
              </a:xfrm>
            </p:spPr>
            <p:txBody>
              <a:bodyPr/>
              <a:lstStyle/>
              <a:p>
                <a:pPr hangingPunct="0">
                  <a:lnSpc>
                    <a:spcPct val="130000"/>
                  </a:lnSpc>
                  <a:spcAft>
                    <a:spcPts val="0"/>
                  </a:spcAft>
                  <a:tabLst>
                    <a:tab pos="5671185" algn="l"/>
                  </a:tabLst>
                </a:pPr>
                <a:r>
                  <a:rPr lang="en-US"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恰好能到达轨道的最高点</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根据机械能守恒定律得</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恰好能到达轨道的最高点</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在最高点的速度为</a:t>
                </a:r>
                <a:r>
                  <a:rPr lang="en-US" altLang="zh-CN" sz="2000"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根据机械能守恒定律得</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可见当</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不能到达轨道的最高点</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在轨道内上升的最大高度等于</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此时小球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的速度为</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在到达最高点前会离开轨道</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且有一定的水平向右的速度</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由机械能守恒可知</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上升的最大高度小于</a:t>
                </a:r>
                <a14:m>
                  <m:oMath xmlns:m="http://schemas.openxmlformats.org/officeDocument/2006/math">
                    <m:f>
                      <m:fPr>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从最高点飞出后做平抛运动</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下落高度为</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水平位移的最小值为</a:t>
                </a:r>
                <a14:m>
                  <m:oMath xmlns:m="http://schemas.openxmlformats.org/officeDocument/2006/math">
                    <m:rad>
                      <m:radPr>
                        <m:degHide m:val="on"/>
                        <m:ctrlPr>
                          <a:rPr lang="zh-CN" altLang="zh-CN" sz="20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一定落在轨道右端口外侧</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而适当调整</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可以使小球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落在轨道右端口处</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所以适当调整</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只有小球</a:t>
                </a:r>
                <a:r>
                  <a:rPr lang="en-US" altLang="zh-CN" sz="20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从轨道最高点飞出后</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可以恰好落在轨道右端口处</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17217"/>
              </a:xfrm>
              <a:blipFill>
                <a:blip r:embed="rId2"/>
                <a:stretch>
                  <a:fillRect l="-531" r="-584" b="-740"/>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550591" y="1052736"/>
            <a:ext cx="648071" cy="230936"/>
          </a:xfrm>
          <a:prstGeom prst="rect">
            <a:avLst/>
          </a:prstGeom>
        </p:spPr>
      </p:pic>
      <p:pic>
        <p:nvPicPr>
          <p:cNvPr id="5" name="sfs80.jpg" descr="id:2147493000;FounderCES"/>
          <p:cNvPicPr/>
          <p:nvPr/>
        </p:nvPicPr>
        <p:blipFill>
          <a:blip r:embed="rId4"/>
          <a:stretch>
            <a:fillRect/>
          </a:stretch>
        </p:blipFill>
        <p:spPr>
          <a:xfrm>
            <a:off x="4006974" y="4941168"/>
            <a:ext cx="3218283" cy="1584176"/>
          </a:xfrm>
          <a:prstGeom prst="rect">
            <a:avLst/>
          </a:prstGeom>
        </p:spPr>
      </p:pic>
    </p:spTree>
    <p:extLst>
      <p:ext uri="{BB962C8B-B14F-4D97-AF65-F5344CB8AC3E}">
        <p14:creationId xmlns:p14="http://schemas.microsoft.com/office/powerpoint/2010/main" val="2520223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357628862"/>
              </p:ext>
            </p:extLst>
          </p:nvPr>
        </p:nvGraphicFramePr>
        <p:xfrm>
          <a:off x="334568" y="1196752"/>
          <a:ext cx="11521279" cy="4801649"/>
        </p:xfrm>
        <a:graphic>
          <a:graphicData uri="http://schemas.openxmlformats.org/drawingml/2006/table">
            <a:tbl>
              <a:tblPr firstRow="1" firstCol="1" bandRow="1"/>
              <a:tblGrid>
                <a:gridCol w="1221256">
                  <a:extLst>
                    <a:ext uri="{9D8B030D-6E8A-4147-A177-3AD203B41FA5}">
                      <a16:colId xmlns:a16="http://schemas.microsoft.com/office/drawing/2014/main" val="1470475967"/>
                    </a:ext>
                  </a:extLst>
                </a:gridCol>
                <a:gridCol w="3967928">
                  <a:extLst>
                    <a:ext uri="{9D8B030D-6E8A-4147-A177-3AD203B41FA5}">
                      <a16:colId xmlns:a16="http://schemas.microsoft.com/office/drawing/2014/main" val="2574301673"/>
                    </a:ext>
                  </a:extLst>
                </a:gridCol>
                <a:gridCol w="3967928">
                  <a:extLst>
                    <a:ext uri="{9D8B030D-6E8A-4147-A177-3AD203B41FA5}">
                      <a16:colId xmlns:a16="http://schemas.microsoft.com/office/drawing/2014/main" val="1525616717"/>
                    </a:ext>
                  </a:extLst>
                </a:gridCol>
                <a:gridCol w="2364167">
                  <a:extLst>
                    <a:ext uri="{9D8B030D-6E8A-4147-A177-3AD203B41FA5}">
                      <a16:colId xmlns:a16="http://schemas.microsoft.com/office/drawing/2014/main" val="1729249399"/>
                    </a:ext>
                  </a:extLst>
                </a:gridCol>
              </a:tblGrid>
              <a:tr h="452596">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对应的能量变化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数量关系式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573746544"/>
                  </a:ext>
                </a:extLst>
              </a:tr>
              <a:tr h="452596">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及</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系统内弹力以外的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机械能增加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38482277"/>
                  </a:ext>
                </a:extLst>
              </a:tr>
              <a:tr h="2262981">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机械能减少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231370716"/>
                  </a:ext>
                </a:extLst>
              </a:tr>
              <a:tr h="1357789">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一对</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滑动摩</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擦</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系统中因相对滑动产生的内能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等于一对滑动摩擦力做的功的代数和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fs</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27502653"/>
                  </a:ext>
                </a:extLst>
              </a:tr>
            </a:tbl>
          </a:graphicData>
        </a:graphic>
      </p:graphicFrame>
    </p:spTree>
    <p:extLst>
      <p:ext uri="{BB962C8B-B14F-4D97-AF65-F5344CB8AC3E}">
        <p14:creationId xmlns:p14="http://schemas.microsoft.com/office/powerpoint/2010/main" val="1129847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0909"/>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能量守恒定律</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能量既不会凭空产生，也不会凭空消失，它只能从一种形式转化为其他形式，或者从一个物体转移到别的物体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在转化或转移的过程中，能量的总量保持不变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能量守恒定律是贯穿物理学的基本规律，是各种自然现象中普遍适用的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409;FounderCES"/>
          <p:cNvPicPr/>
          <p:nvPr/>
        </p:nvPicPr>
        <p:blipFill>
          <a:blip r:embed="rId2"/>
          <a:stretch>
            <a:fillRect/>
          </a:stretch>
        </p:blipFill>
        <p:spPr>
          <a:xfrm>
            <a:off x="360854" y="1069285"/>
            <a:ext cx="1224136" cy="325532"/>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3004"/>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两种</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摩擦力做功特点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416;FounderCES"/>
          <p:cNvPicPr/>
          <p:nvPr/>
        </p:nvPicPr>
        <p:blipFill>
          <a:blip r:embed="rId2"/>
          <a:stretch>
            <a:fillRect/>
          </a:stretch>
        </p:blipFill>
        <p:spPr>
          <a:xfrm>
            <a:off x="2782838" y="802012"/>
            <a:ext cx="6185631" cy="534546"/>
          </a:xfrm>
          <a:prstGeom prst="rect">
            <a:avLst/>
          </a:prstGeom>
        </p:spPr>
      </p:pic>
      <p:pic>
        <p:nvPicPr>
          <p:cNvPr id="4" name="要点1.eps" descr="id:2147489423;FounderCES"/>
          <p:cNvPicPr/>
          <p:nvPr/>
        </p:nvPicPr>
        <p:blipFill>
          <a:blip r:embed="rId3"/>
          <a:stretch>
            <a:fillRect/>
          </a:stretch>
        </p:blipFill>
        <p:spPr>
          <a:xfrm>
            <a:off x="406575" y="1770906"/>
            <a:ext cx="936104" cy="328761"/>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793624141"/>
              </p:ext>
            </p:extLst>
          </p:nvPr>
        </p:nvGraphicFramePr>
        <p:xfrm>
          <a:off x="334568" y="2341984"/>
          <a:ext cx="11521279" cy="2743200"/>
        </p:xfrm>
        <a:graphic>
          <a:graphicData uri="http://schemas.openxmlformats.org/drawingml/2006/table">
            <a:tbl>
              <a:tblPr firstRow="1" firstCol="1" bandRow="1"/>
              <a:tblGrid>
                <a:gridCol w="1410204">
                  <a:extLst>
                    <a:ext uri="{9D8B030D-6E8A-4147-A177-3AD203B41FA5}">
                      <a16:colId xmlns:a16="http://schemas.microsoft.com/office/drawing/2014/main" val="2059707370"/>
                    </a:ext>
                  </a:extLst>
                </a:gridCol>
                <a:gridCol w="1182082">
                  <a:extLst>
                    <a:ext uri="{9D8B030D-6E8A-4147-A177-3AD203B41FA5}">
                      <a16:colId xmlns:a16="http://schemas.microsoft.com/office/drawing/2014/main" val="3125713600"/>
                    </a:ext>
                  </a:extLst>
                </a:gridCol>
                <a:gridCol w="3888432">
                  <a:extLst>
                    <a:ext uri="{9D8B030D-6E8A-4147-A177-3AD203B41FA5}">
                      <a16:colId xmlns:a16="http://schemas.microsoft.com/office/drawing/2014/main" val="1110344247"/>
                    </a:ext>
                  </a:extLst>
                </a:gridCol>
                <a:gridCol w="5040561">
                  <a:extLst>
                    <a:ext uri="{9D8B030D-6E8A-4147-A177-3AD203B41FA5}">
                      <a16:colId xmlns:a16="http://schemas.microsoft.com/office/drawing/2014/main" val="3640980222"/>
                    </a:ext>
                  </a:extLst>
                </a:gridCol>
              </a:tblGrid>
              <a:tr h="0">
                <a:tc gridSpan="2">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静摩擦力做功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滑动摩擦力做功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17054005"/>
                  </a:ext>
                </a:extLst>
              </a:tr>
              <a:tr h="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能量的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只有机械能从一个物体转移到另一个物体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而没有机械能转化为其他形式的能量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一部分机械能从一个物体转移到另一个物体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一部分机械能转化为内能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此部分能量就是系统机械能的损失量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22225175"/>
                  </a:ext>
                </a:extLst>
              </a:tr>
            </a:tbl>
          </a:graphicData>
        </a:graphic>
      </p:graphicFrame>
    </p:spTree>
    <p:extLst>
      <p:ext uri="{BB962C8B-B14F-4D97-AF65-F5344CB8AC3E}">
        <p14:creationId xmlns:p14="http://schemas.microsoft.com/office/powerpoint/2010/main" val="204055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4240295038"/>
              </p:ext>
            </p:extLst>
          </p:nvPr>
        </p:nvGraphicFramePr>
        <p:xfrm>
          <a:off x="334568" y="1772816"/>
          <a:ext cx="11521279" cy="3291840"/>
        </p:xfrm>
        <a:graphic>
          <a:graphicData uri="http://schemas.openxmlformats.org/drawingml/2006/table">
            <a:tbl>
              <a:tblPr firstRow="1" firstCol="1" bandRow="1"/>
              <a:tblGrid>
                <a:gridCol w="1224134">
                  <a:extLst>
                    <a:ext uri="{9D8B030D-6E8A-4147-A177-3AD203B41FA5}">
                      <a16:colId xmlns:a16="http://schemas.microsoft.com/office/drawing/2014/main" val="1885721487"/>
                    </a:ext>
                  </a:extLst>
                </a:gridCol>
                <a:gridCol w="1584176">
                  <a:extLst>
                    <a:ext uri="{9D8B030D-6E8A-4147-A177-3AD203B41FA5}">
                      <a16:colId xmlns:a16="http://schemas.microsoft.com/office/drawing/2014/main" val="3271129265"/>
                    </a:ext>
                  </a:extLst>
                </a:gridCol>
                <a:gridCol w="3816424">
                  <a:extLst>
                    <a:ext uri="{9D8B030D-6E8A-4147-A177-3AD203B41FA5}">
                      <a16:colId xmlns:a16="http://schemas.microsoft.com/office/drawing/2014/main" val="1993827369"/>
                    </a:ext>
                  </a:extLst>
                </a:gridCol>
                <a:gridCol w="4896545">
                  <a:extLst>
                    <a:ext uri="{9D8B030D-6E8A-4147-A177-3AD203B41FA5}">
                      <a16:colId xmlns:a16="http://schemas.microsoft.com/office/drawing/2014/main" val="615541817"/>
                    </a:ext>
                  </a:extLst>
                </a:gridCol>
              </a:tblGrid>
              <a:tr h="0">
                <a:tc gridSpan="2">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静摩擦力做功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滑动摩擦力做功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336580136"/>
                  </a:ext>
                </a:extLst>
              </a:tr>
              <a:tr h="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一对摩擦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力的总功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一对静摩擦力所做功的代数和总等于零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一对滑动摩擦力做功的代数和总是负值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总功</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fs</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数值上等于发生相对滑动时产生的热量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45537516"/>
                  </a:ext>
                </a:extLst>
              </a:tr>
              <a:tr h="0">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两种摩擦力对物体可以做正功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也可以做负功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还可以不做功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193254796"/>
                  </a:ext>
                </a:extLst>
              </a:tr>
            </a:tbl>
          </a:graphicData>
        </a:graphic>
      </p:graphicFrame>
    </p:spTree>
    <p:extLst>
      <p:ext uri="{BB962C8B-B14F-4D97-AF65-F5344CB8AC3E}">
        <p14:creationId xmlns:p14="http://schemas.microsoft.com/office/powerpoint/2010/main" val="3811635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0967"/>
            <a:ext cx="11485848" cy="5078313"/>
          </a:xfrm>
        </p:spPr>
        <p:txBody>
          <a:bodyPr/>
          <a:lstStyle/>
          <a:p>
            <a:pPr algn="dist" hangingPunct="0">
              <a:spcAft>
                <a:spcPts val="0"/>
              </a:spcAft>
              <a:tabLst>
                <a:tab pos="5671185"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）如图所示，一个长为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的木板，静止在光滑水平地面上；一个质量为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），以水平初速度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从木板的左端滑向另一端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设物块与木板间的动摩擦因数为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，当物块与木板相对静止时，物块仍在木板上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此时物</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块相对木板的位移为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，木板相对地面的位移为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，重力加速度为</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则在此</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endPar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671185" algn="l"/>
              </a:tabLst>
            </a:pP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摩擦力对物块做的功为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摩擦力对木板做的功为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木板动能的增加量为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由于摩擦而产生的热量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438;FounderCES"/>
          <p:cNvPicPr/>
          <p:nvPr/>
        </p:nvPicPr>
        <p:blipFill>
          <a:blip r:embed="rId2"/>
          <a:stretch>
            <a:fillRect/>
          </a:stretch>
        </p:blipFill>
        <p:spPr>
          <a:xfrm>
            <a:off x="360854" y="1006373"/>
            <a:ext cx="1105535" cy="356235"/>
          </a:xfrm>
          <a:prstGeom prst="rect">
            <a:avLst/>
          </a:prstGeom>
        </p:spPr>
      </p:pic>
      <p:pic>
        <p:nvPicPr>
          <p:cNvPr id="4" name="fw486.jpg" descr="id:2147492825;FounderCES"/>
          <p:cNvPicPr/>
          <p:nvPr/>
        </p:nvPicPr>
        <p:blipFill>
          <a:blip r:embed="rId3"/>
          <a:stretch>
            <a:fillRect/>
          </a:stretch>
        </p:blipFill>
        <p:spPr>
          <a:xfrm>
            <a:off x="7607374" y="3573016"/>
            <a:ext cx="2775585" cy="1911350"/>
          </a:xfrm>
          <a:prstGeom prst="rect">
            <a:avLst/>
          </a:prstGeom>
        </p:spPr>
      </p:pic>
      <p:sp>
        <p:nvSpPr>
          <p:cNvPr id="6" name="矩形 5"/>
          <p:cNvSpPr/>
          <p:nvPr/>
        </p:nvSpPr>
        <p:spPr>
          <a:xfrm>
            <a:off x="10901636" y="3059907"/>
            <a:ext cx="612668"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AB</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3600"/>
            <a:ext cx="11485848" cy="2862322"/>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块相对于地面的位移为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则摩擦力对物块做的功为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μmg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木板受到的摩擦力方向与其运动方向相同</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则该摩擦力对木板做的功为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250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μmgs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根据动能定理可知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木板动能的增加量等于摩擦力对木板做的正功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系统由于摩擦而产生的热量为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μmgd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297171"/>
            <a:ext cx="792088" cy="282256"/>
          </a:xfrm>
          <a:prstGeom prst="rect">
            <a:avLst/>
          </a:prstGeom>
        </p:spPr>
      </p:pic>
      <p:pic>
        <p:nvPicPr>
          <p:cNvPr id="4" name="fw486.jpg" descr="id:2147492825;FounderCES"/>
          <p:cNvPicPr/>
          <p:nvPr/>
        </p:nvPicPr>
        <p:blipFill>
          <a:blip r:embed="rId3"/>
          <a:stretch>
            <a:fillRect/>
          </a:stretch>
        </p:blipFill>
        <p:spPr>
          <a:xfrm>
            <a:off x="4727054" y="3749898"/>
            <a:ext cx="2775585" cy="1911350"/>
          </a:xfrm>
          <a:prstGeom prst="rect">
            <a:avLst/>
          </a:prstGeom>
        </p:spPr>
      </p:pic>
    </p:spTree>
    <p:extLst>
      <p:ext uri="{BB962C8B-B14F-4D97-AF65-F5344CB8AC3E}">
        <p14:creationId xmlns:p14="http://schemas.microsoft.com/office/powerpoint/2010/main" val="15295597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TotalTime>
  <Words>2528</Words>
  <Application>Microsoft Office PowerPoint</Application>
  <PresentationFormat>自定义</PresentationFormat>
  <Paragraphs>192</Paragraphs>
  <Slides>34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34</vt:i4>
      </vt:variant>
    </vt:vector>
  </HeadingPairs>
  <TitlesOfParts>
    <vt:vector size="45"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577</cp:revision>
  <dcterms:created xsi:type="dcterms:W3CDTF">2020-11-06T05:24:00Z</dcterms:created>
  <dcterms:modified xsi:type="dcterms:W3CDTF">2025-11-02T06:37:12Z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